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A7D9"/>
    <a:srgbClr val="2F5D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2.jpeg>
</file>

<file path=ppt/media/image13.png>
</file>

<file path=ppt/media/image14.png>
</file>

<file path=ppt/media/image16.jpeg>
</file>

<file path=ppt/media/image17.JPG>
</file>

<file path=ppt/media/image18.JPG>
</file>

<file path=ppt/media/image2.png>
</file>

<file path=ppt/media/image3.JPG>
</file>

<file path=ppt/media/image4.tif>
</file>

<file path=ppt/media/image5.jp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656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5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39998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534839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1405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0157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153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013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40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33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02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62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70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46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574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58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9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078EE-0D86-4795-A782-E662096F36F6}" type="datetimeFigureOut">
              <a:rPr lang="en-US" smtClean="0"/>
              <a:t>3/4/2019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9B71D3-BE34-4F4C-83D8-33BEF8164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59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FD6327F-A17E-444E-9F0E-D188FB04F9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2" name="Rectangle 11">
              <a:extLst>
                <a:ext uri="{FF2B5EF4-FFF2-40B4-BE49-F238E27FC236}">
                  <a16:creationId xmlns:a16="http://schemas.microsoft.com/office/drawing/2014/main" id="{8FCC494F-B56D-44C2-8AB5-150844F0B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BBD23A86-FDF3-481B-B938-ABA3AD0C0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668AA93-FF4C-442A-BDA4-3ABA58BB4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0997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9D2A75A0-F53A-4BFE-BC75-A4A9213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B7484787-FA1A-4297-A049-A02062525E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9D612E4-C482-45A5-82F3-A507C782C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1C9921F5-620D-42EC-A644-C5FB67AD8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66A12DA-CAED-4D4F-AC9C-9BEB6E2611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7FF02F74-784E-4018-894E-F6416D62F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CD09A278-0900-48E4-A655-ED239B7F59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66D5B183-F58E-43EA-9564-FD89A25549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05ED2B71-6EF1-497E-AE32-EBE12A020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916DF4A5-6935-4EBF-9920-20B77FCDA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263CF0FC-1C83-4150-9A33-751BE675C5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8EC721E5-6BBE-425F-9931-796D6D4A7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5F3D2DE7-5D99-4708-80D7-C188B46136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9534E9C8-EB97-48DD-B391-03F25856AF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6E58EB65-EFB3-4839-9764-6C26B171F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DC1A6D87-BC51-47C4-BE48-DB1C388F9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9DEB295F-EB07-46CB-B820-DEBF8D666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232B6FDE-0554-4884-BB52-E6E7A2B81F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33F8E016-C586-4EFA-86BF-462ECDB16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C7D92C65-152F-4576-8818-550CA58F8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CFE7DE4D-564E-4D13-B9F9-D65F5CC80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AE3A2869-5F16-470A-B1F1-6225D31CD9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4B1F1F82-B05C-4E83-9F9D-58021D5F7A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198EA033-EC8F-4A04-B8B7-01399CAA94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C4C064B6-B7E5-4C63-BBBA-1BDBA177F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D12E7091-5132-4D00-B9FF-0E5D3ED1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ED59EFA6-EA26-4CB4-BB3D-1AF25FF76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3FCC2BA9-F8FC-4DF2-B092-F89F9A0D6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40634440-FA47-44BB-B877-85BC9BF75A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7E82A3B-6AE8-45BD-A4DF-090A0A5F4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4DAEF1C3-2875-46BE-9073-7BF2E2640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42B4F80E-3597-44E0-8789-6D706BD422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5A3A41A8-43D9-466C-AEE5-0DD65327B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E96B4C54-8148-4AE4-A83B-AAE2D33B8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67C8ED3D-2017-4E54-9A47-5AA88C3C5D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8D13B589-B313-490B-A2CD-AF71FC120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060B523E-FA70-41C7-BB23-F025EA6116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BEDD0E0A-0C0F-4720-AAE9-83B0B9716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95091-4200-4C53-BAFB-E2AA4451FD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9440D2A0-1CEC-425A-94A1-A74CF8472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6149F885-C0DE-4A04-926A-38177FDE4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98D23148-4030-4494-9598-4FA6BEE69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F455ED10-5E0A-49EF-B298-58CC5CA0F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9F346543-3989-4AA1-89F6-7B037A319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D17ADD78-75AB-4500-8C1D-43031123A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F27490AC-9C23-498A-945C-F24660CCD2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E6B6981B-6130-41E6-80F5-8F391B0070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5363ACD6-75A6-4C29-A510-F478987A6B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25A23B0F-E150-4E94-BCEF-DC2181B84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121C8C5B-6C26-4529-B72F-3B19A4F6F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F6E7899C-BE8F-4093-B963-C7440D5FB4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3431B89A-E9CD-4CD6-AB67-CB1424C63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5BC220CB-1AD8-45EB-BAAC-175DD97C3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FAEFE86D-20E4-43C8-A7A3-B5E2C4E773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0FE3AA-0436-43A4-BA2D-693D07521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2890" y="1816100"/>
            <a:ext cx="6102930" cy="2353117"/>
          </a:xfrm>
        </p:spPr>
        <p:txBody>
          <a:bodyPr>
            <a:normAutofit/>
          </a:bodyPr>
          <a:lstStyle/>
          <a:p>
            <a:r>
              <a:rPr lang="en-US" sz="3700" dirty="0"/>
              <a:t>Updating emerging hot spot analysis to account for true zero values</a:t>
            </a:r>
            <a:br>
              <a:rPr lang="en-US" sz="3700" dirty="0"/>
            </a:br>
            <a:endParaRPr lang="en-US" sz="37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BFC76C-F4FE-4E82-A86D-3963EA7EEE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32890" y="4263221"/>
            <a:ext cx="6032020" cy="1500991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200" dirty="0"/>
              <a:t>Tom Yamashita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MARS 5470: Introduction to Scientific Programming</a:t>
            </a:r>
          </a:p>
          <a:p>
            <a:pPr>
              <a:lnSpc>
                <a:spcPct val="110000"/>
              </a:lnSpc>
            </a:pPr>
            <a:r>
              <a:rPr lang="en-US" sz="2200" dirty="0"/>
              <a:t>3/6/2019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8ED191-793A-45D3-838D-C7B9E992597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7" r="3" b="3"/>
          <a:stretch/>
        </p:blipFill>
        <p:spPr>
          <a:xfrm>
            <a:off x="-5596" y="1"/>
            <a:ext cx="4640280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4CF225-3F8A-4A5D-8748-608773C495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" r="-1" b="-1"/>
          <a:stretch/>
        </p:blipFill>
        <p:spPr>
          <a:xfrm>
            <a:off x="-5596" y="3427414"/>
            <a:ext cx="4640280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D1F9D2BA-3DC6-4825-A1E3-AE8A2570BB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39202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96DDB51-12CA-4199-98E5-5D97649FE5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82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464028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grpSp>
        <p:nvGrpSpPr>
          <p:cNvPr id="75" name="Group 74">
            <a:extLst>
              <a:ext uri="{FF2B5EF4-FFF2-40B4-BE49-F238E27FC236}">
                <a16:creationId xmlns:a16="http://schemas.microsoft.com/office/drawing/2014/main" id="{AE4ECE8F-124D-4888-8130-D9515CCFE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F9D960DE-EB67-4162-B66C-6E43B9E10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33">
              <a:extLst>
                <a:ext uri="{FF2B5EF4-FFF2-40B4-BE49-F238E27FC236}">
                  <a16:creationId xmlns:a16="http://schemas.microsoft.com/office/drawing/2014/main" id="{E2238BEA-92E9-42ED-A772-76C310F429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34">
              <a:extLst>
                <a:ext uri="{FF2B5EF4-FFF2-40B4-BE49-F238E27FC236}">
                  <a16:creationId xmlns:a16="http://schemas.microsoft.com/office/drawing/2014/main" id="{C376E765-7D5C-4DFB-8431-AB15352DC8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5">
              <a:extLst>
                <a:ext uri="{FF2B5EF4-FFF2-40B4-BE49-F238E27FC236}">
                  <a16:creationId xmlns:a16="http://schemas.microsoft.com/office/drawing/2014/main" id="{258D295C-264A-486F-8304-BD2B403C94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6">
              <a:extLst>
                <a:ext uri="{FF2B5EF4-FFF2-40B4-BE49-F238E27FC236}">
                  <a16:creationId xmlns:a16="http://schemas.microsoft.com/office/drawing/2014/main" id="{39A6E9A0-6FD8-4D0E-816F-90BCB86C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7">
              <a:extLst>
                <a:ext uri="{FF2B5EF4-FFF2-40B4-BE49-F238E27FC236}">
                  <a16:creationId xmlns:a16="http://schemas.microsoft.com/office/drawing/2014/main" id="{124D857F-019C-4CE8-AA49-243434FE8E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8">
              <a:extLst>
                <a:ext uri="{FF2B5EF4-FFF2-40B4-BE49-F238E27FC236}">
                  <a16:creationId xmlns:a16="http://schemas.microsoft.com/office/drawing/2014/main" id="{F2CF9855-F333-45B8-B42D-408BB07FE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39">
              <a:extLst>
                <a:ext uri="{FF2B5EF4-FFF2-40B4-BE49-F238E27FC236}">
                  <a16:creationId xmlns:a16="http://schemas.microsoft.com/office/drawing/2014/main" id="{37C320C7-EF0F-42F3-BF6E-CDA7E50CB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40">
              <a:extLst>
                <a:ext uri="{FF2B5EF4-FFF2-40B4-BE49-F238E27FC236}">
                  <a16:creationId xmlns:a16="http://schemas.microsoft.com/office/drawing/2014/main" id="{A3B6E684-CFDE-4A8D-BF88-AC7980AABE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Rectangle 41">
              <a:extLst>
                <a:ext uri="{FF2B5EF4-FFF2-40B4-BE49-F238E27FC236}">
                  <a16:creationId xmlns:a16="http://schemas.microsoft.com/office/drawing/2014/main" id="{03A57975-E821-43F6-AEAD-24719DC9D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040215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6FCC4-98DB-4D5C-8D8F-D174F7161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25" y="252514"/>
            <a:ext cx="7132382" cy="1325563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654DF-BA42-4300-A669-0FF09F73CC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7624" y="1474839"/>
            <a:ext cx="8177060" cy="513064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Major threat to ocelots is collisions with vehicles</a:t>
            </a:r>
          </a:p>
          <a:p>
            <a:pPr lvl="1"/>
            <a:r>
              <a:rPr lang="en-US" sz="2000" dirty="0"/>
              <a:t>TxDOT has constructed exclusionary fencing, wildlife guards, and wildlife crossings on State Highway 100</a:t>
            </a:r>
          </a:p>
          <a:p>
            <a:r>
              <a:rPr lang="en-US" sz="2400" dirty="0"/>
              <a:t>Wildlife road mortality surveys conducted to identify what animals are hit most and where they are </a:t>
            </a:r>
            <a:br>
              <a:rPr lang="en-US" sz="2400" dirty="0"/>
            </a:br>
            <a:r>
              <a:rPr lang="en-US" sz="2400" dirty="0"/>
              <a:t>being killed</a:t>
            </a:r>
          </a:p>
          <a:p>
            <a:pPr lvl="1"/>
            <a:r>
              <a:rPr lang="en-US" sz="2000" dirty="0"/>
              <a:t>Individuals recorded to lowest </a:t>
            </a:r>
            <a:br>
              <a:rPr lang="en-US" sz="2000" dirty="0"/>
            </a:br>
            <a:r>
              <a:rPr lang="en-US" sz="2000" dirty="0"/>
              <a:t>taxonomic level and GPS </a:t>
            </a:r>
            <a:br>
              <a:rPr lang="en-US" sz="2000" dirty="0"/>
            </a:br>
            <a:r>
              <a:rPr lang="en-US" sz="2000" dirty="0"/>
              <a:t>coordinates taken</a:t>
            </a:r>
          </a:p>
          <a:p>
            <a:r>
              <a:rPr lang="en-US" sz="2400" dirty="0"/>
              <a:t>Surveys have been conducted</a:t>
            </a:r>
            <a:br>
              <a:rPr lang="en-US" sz="2400" dirty="0"/>
            </a:br>
            <a:r>
              <a:rPr lang="en-US" sz="2400" dirty="0"/>
              <a:t>since 2015 and will </a:t>
            </a:r>
            <a:br>
              <a:rPr lang="en-US" sz="2400" dirty="0"/>
            </a:br>
            <a:r>
              <a:rPr lang="en-US" sz="2400" dirty="0"/>
              <a:t>continue through 2023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F89635-36B0-48E4-9B94-2CB3828CC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00190" y="1500186"/>
            <a:ext cx="6858000" cy="38576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FD6AD2-098C-45D1-BD81-86EB1FE4B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3650439"/>
            <a:ext cx="4267200" cy="320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14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710577EC-7EE2-46B1-8DD2-8A9106DDF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" name="Rectangle 16">
              <a:extLst>
                <a:ext uri="{FF2B5EF4-FFF2-40B4-BE49-F238E27FC236}">
                  <a16:creationId xmlns:a16="http://schemas.microsoft.com/office/drawing/2014/main" id="{EF3C28CA-031B-422A-96C3-2D84932F94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>
              <a:extLst>
                <a:ext uri="{FF2B5EF4-FFF2-40B4-BE49-F238E27FC236}">
                  <a16:creationId xmlns:a16="http://schemas.microsoft.com/office/drawing/2014/main" id="{95D51FDD-E884-401F-B1CB-86803C0D52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1296F37-D1F8-424C-A677-B849EA444C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1" name="Rectangle 5">
              <a:extLst>
                <a:ext uri="{FF2B5EF4-FFF2-40B4-BE49-F238E27FC236}">
                  <a16:creationId xmlns:a16="http://schemas.microsoft.com/office/drawing/2014/main" id="{0BB95EFA-7209-42D0-8DF6-2EBCED42D0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E1D17814-4B1A-47DD-AEF8-F784A6C4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08A3080E-4C7E-4B3A-8FED-9670DFD82D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Rectangle 8">
              <a:extLst>
                <a:ext uri="{FF2B5EF4-FFF2-40B4-BE49-F238E27FC236}">
                  <a16:creationId xmlns:a16="http://schemas.microsoft.com/office/drawing/2014/main" id="{82844FF0-1965-48DD-8529-5509143D3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82A75C92-7C8F-41AA-8F1B-7A002C6E0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CF23AC46-6A7A-493B-B946-0E1F20C02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1CAD8585-6B37-44DE-BE6F-E347192B4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97FD1FC4-69FE-4B2E-9B28-EEBB5542CC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B52C8822-AD7B-401E-ADB8-5E265D3074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356164D5-203A-4F34-86A1-BCAC35CE92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E422AE15-FA78-4EDE-9639-213D7AE5D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9A5B8C4A-6BC7-4D66-8ABD-335536453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7">
              <a:extLst>
                <a:ext uri="{FF2B5EF4-FFF2-40B4-BE49-F238E27FC236}">
                  <a16:creationId xmlns:a16="http://schemas.microsoft.com/office/drawing/2014/main" id="{259948CA-71EC-4DEB-A1F8-4F0710635B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8">
              <a:extLst>
                <a:ext uri="{FF2B5EF4-FFF2-40B4-BE49-F238E27FC236}">
                  <a16:creationId xmlns:a16="http://schemas.microsoft.com/office/drawing/2014/main" id="{92DCFE0E-AC42-4AF3-BDDB-C0297F0F6D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9">
              <a:extLst>
                <a:ext uri="{FF2B5EF4-FFF2-40B4-BE49-F238E27FC236}">
                  <a16:creationId xmlns:a16="http://schemas.microsoft.com/office/drawing/2014/main" id="{AD4A8BCC-92A2-42B2-91B7-90E2E6BBC3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0">
              <a:extLst>
                <a:ext uri="{FF2B5EF4-FFF2-40B4-BE49-F238E27FC236}">
                  <a16:creationId xmlns:a16="http://schemas.microsoft.com/office/drawing/2014/main" id="{AA7CE116-6CDF-493A-8321-2B042316C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1">
              <a:extLst>
                <a:ext uri="{FF2B5EF4-FFF2-40B4-BE49-F238E27FC236}">
                  <a16:creationId xmlns:a16="http://schemas.microsoft.com/office/drawing/2014/main" id="{82CD25D8-4135-4255-A78E-AA5AB3E1A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2">
              <a:extLst>
                <a:ext uri="{FF2B5EF4-FFF2-40B4-BE49-F238E27FC236}">
                  <a16:creationId xmlns:a16="http://schemas.microsoft.com/office/drawing/2014/main" id="{2C062211-AB98-4B20-85A0-4E9C793D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3">
              <a:extLst>
                <a:ext uri="{FF2B5EF4-FFF2-40B4-BE49-F238E27FC236}">
                  <a16:creationId xmlns:a16="http://schemas.microsoft.com/office/drawing/2014/main" id="{A0C053DA-EE85-481C-9345-7AA1ADEB5C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4">
              <a:extLst>
                <a:ext uri="{FF2B5EF4-FFF2-40B4-BE49-F238E27FC236}">
                  <a16:creationId xmlns:a16="http://schemas.microsoft.com/office/drawing/2014/main" id="{DF422E8B-03A5-4EE8-B5A5-ACA2D71FB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5">
              <a:extLst>
                <a:ext uri="{FF2B5EF4-FFF2-40B4-BE49-F238E27FC236}">
                  <a16:creationId xmlns:a16="http://schemas.microsoft.com/office/drawing/2014/main" id="{DC9D9DDE-4FB7-45D2-A2A2-83BF6190E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6">
              <a:extLst>
                <a:ext uri="{FF2B5EF4-FFF2-40B4-BE49-F238E27FC236}">
                  <a16:creationId xmlns:a16="http://schemas.microsoft.com/office/drawing/2014/main" id="{BB4919C4-F979-4DDE-A77E-2ECEF0832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7">
              <a:extLst>
                <a:ext uri="{FF2B5EF4-FFF2-40B4-BE49-F238E27FC236}">
                  <a16:creationId xmlns:a16="http://schemas.microsoft.com/office/drawing/2014/main" id="{8E8CB9E0-6622-465E-BA34-A2769F29D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8">
              <a:extLst>
                <a:ext uri="{FF2B5EF4-FFF2-40B4-BE49-F238E27FC236}">
                  <a16:creationId xmlns:a16="http://schemas.microsoft.com/office/drawing/2014/main" id="{5E4339E5-CFA1-49F9-B645-D7CA9C73ED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9">
              <a:extLst>
                <a:ext uri="{FF2B5EF4-FFF2-40B4-BE49-F238E27FC236}">
                  <a16:creationId xmlns:a16="http://schemas.microsoft.com/office/drawing/2014/main" id="{4EF38D75-CAF3-49F9-AB35-FAA4483B7E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0">
              <a:extLst>
                <a:ext uri="{FF2B5EF4-FFF2-40B4-BE49-F238E27FC236}">
                  <a16:creationId xmlns:a16="http://schemas.microsoft.com/office/drawing/2014/main" id="{6F7B9E6D-CD35-47A8-86B4-E09442434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C118442F-D105-47D4-9998-29C75A2E5D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F117FF6E-0EC3-4705-B1ED-6603A03D6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33">
              <a:extLst>
                <a:ext uri="{FF2B5EF4-FFF2-40B4-BE49-F238E27FC236}">
                  <a16:creationId xmlns:a16="http://schemas.microsoft.com/office/drawing/2014/main" id="{4695840E-6CD7-4504-950F-842DA5AA44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D356A20F-3755-473B-83EC-4525DAA5C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A88E066C-4078-401F-9729-FFF3BC7E6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E303A03C-A10D-4441-8EB5-A0460AD61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D7358AB9-65DC-41F0-9B11-F7D2DB2D36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567A3200-1F08-4532-8225-C8C9ECEC0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3880F181-7A3D-40AE-A121-3508641EB7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FC1DA809-B98F-473F-9BBD-FB4112A0D7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87742B53-3B3E-498C-8080-55D9B5E560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82F87059-B454-4F9A-B25F-304846686E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3">
              <a:extLst>
                <a:ext uri="{FF2B5EF4-FFF2-40B4-BE49-F238E27FC236}">
                  <a16:creationId xmlns:a16="http://schemas.microsoft.com/office/drawing/2014/main" id="{02535E62-9388-469B-B2AB-778356FDAC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C1F19842-CD2D-4BA6-8AA4-E0E1AC31B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Rectangle 45">
              <a:extLst>
                <a:ext uri="{FF2B5EF4-FFF2-40B4-BE49-F238E27FC236}">
                  <a16:creationId xmlns:a16="http://schemas.microsoft.com/office/drawing/2014/main" id="{69892C92-6F48-4DAB-90E4-A5BB552CC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8D79CE14-6B80-44D9-A391-8860716930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DB867986-D503-42D0-8861-AECD27D5E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CA34B4BE-4DE1-4CE8-B3BB-53030B7703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391E874-7F0A-476F-94D8-621EC0D5F1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0">
              <a:extLst>
                <a:ext uri="{FF2B5EF4-FFF2-40B4-BE49-F238E27FC236}">
                  <a16:creationId xmlns:a16="http://schemas.microsoft.com/office/drawing/2014/main" id="{4858006C-F0E0-419B-B028-88CF97B21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1">
              <a:extLst>
                <a:ext uri="{FF2B5EF4-FFF2-40B4-BE49-F238E27FC236}">
                  <a16:creationId xmlns:a16="http://schemas.microsoft.com/office/drawing/2014/main" id="{041C04E3-9BA9-4168-BAC8-4CE7DBF69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2">
              <a:extLst>
                <a:ext uri="{FF2B5EF4-FFF2-40B4-BE49-F238E27FC236}">
                  <a16:creationId xmlns:a16="http://schemas.microsoft.com/office/drawing/2014/main" id="{AC0BCA37-4634-4A88-AF87-F3D726CDD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3">
              <a:extLst>
                <a:ext uri="{FF2B5EF4-FFF2-40B4-BE49-F238E27FC236}">
                  <a16:creationId xmlns:a16="http://schemas.microsoft.com/office/drawing/2014/main" id="{D22672B4-CD8F-4367-89CD-C06DDB60C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4">
              <a:extLst>
                <a:ext uri="{FF2B5EF4-FFF2-40B4-BE49-F238E27FC236}">
                  <a16:creationId xmlns:a16="http://schemas.microsoft.com/office/drawing/2014/main" id="{32AA720A-D72F-4385-82AD-AD206873C6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5">
              <a:extLst>
                <a:ext uri="{FF2B5EF4-FFF2-40B4-BE49-F238E27FC236}">
                  <a16:creationId xmlns:a16="http://schemas.microsoft.com/office/drawing/2014/main" id="{4FCE5D4B-D0D8-484C-A95E-B6470BD92A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6">
              <a:extLst>
                <a:ext uri="{FF2B5EF4-FFF2-40B4-BE49-F238E27FC236}">
                  <a16:creationId xmlns:a16="http://schemas.microsoft.com/office/drawing/2014/main" id="{085F7938-80B4-4C8B-887A-B833796AFB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7">
              <a:extLst>
                <a:ext uri="{FF2B5EF4-FFF2-40B4-BE49-F238E27FC236}">
                  <a16:creationId xmlns:a16="http://schemas.microsoft.com/office/drawing/2014/main" id="{125734D1-B58F-490E-A6BD-520CE980D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8">
              <a:extLst>
                <a:ext uri="{FF2B5EF4-FFF2-40B4-BE49-F238E27FC236}">
                  <a16:creationId xmlns:a16="http://schemas.microsoft.com/office/drawing/2014/main" id="{50FB41A2-3F97-48F3-AE2F-72CCA897B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3B583A6-AA66-482A-99A5-FBC47F87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7895" y="618518"/>
            <a:ext cx="3584712" cy="1478570"/>
          </a:xfrm>
        </p:spPr>
        <p:txBody>
          <a:bodyPr>
            <a:normAutofit/>
          </a:bodyPr>
          <a:lstStyle/>
          <a:p>
            <a:r>
              <a:rPr lang="en-US" sz="3200" dirty="0"/>
              <a:t>Mortality distribution changes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6DFE4D6-5AFA-42D4-82F6-37F31FFBB53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63" r="24356" b="3"/>
          <a:stretch/>
        </p:blipFill>
        <p:spPr>
          <a:xfrm>
            <a:off x="-5597" y="1"/>
            <a:ext cx="2540042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974375-90FC-4154-8A4C-5E067A0445B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3" r="26132" b="3"/>
          <a:stretch/>
        </p:blipFill>
        <p:spPr>
          <a:xfrm>
            <a:off x="2537396" y="1"/>
            <a:ext cx="2491804" cy="3427413"/>
          </a:xfrm>
          <a:custGeom>
            <a:avLst/>
            <a:gdLst>
              <a:gd name="connsiteX0" fmla="*/ 0 w 7558541"/>
              <a:gd name="connsiteY0" fmla="*/ 0 h 3427413"/>
              <a:gd name="connsiteX1" fmla="*/ 7558541 w 7558541"/>
              <a:gd name="connsiteY1" fmla="*/ 0 h 3427413"/>
              <a:gd name="connsiteX2" fmla="*/ 7558541 w 7558541"/>
              <a:gd name="connsiteY2" fmla="*/ 3427413 h 3427413"/>
              <a:gd name="connsiteX3" fmla="*/ 0 w 7558541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A19936-C0EF-43A5-A073-1358FCBAA47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47" r="25007" b="-4"/>
          <a:stretch/>
        </p:blipFill>
        <p:spPr>
          <a:xfrm>
            <a:off x="5029201" y="10"/>
            <a:ext cx="2523744" cy="34278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773678-494F-4F00-B184-D4A38309A40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87" r="-2" b="14516"/>
          <a:stretch/>
        </p:blipFill>
        <p:spPr>
          <a:xfrm>
            <a:off x="-5597" y="3427414"/>
            <a:ext cx="7558541" cy="3430587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EA4E113-0C46-4C0E-8C56-E422CD6B6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29200" y="-464"/>
            <a:ext cx="2646" cy="3429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/>
        </p:spPr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BCB99885-A074-4CE1-B132-1863A58BE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  <a:endCxn id="63" idx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385F952-01EE-477B-9807-F2C73CCB48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542076" y="-464"/>
            <a:ext cx="2646" cy="3429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/>
        </p:spPr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44CA4-13EB-47F1-801E-9EA69436E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7896" y="2249487"/>
            <a:ext cx="3597942" cy="354171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Construction of fencing is supposed to reduce mortalities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Many gaps exist in the fence at intersections with other roads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Important to know how construction of fencing changes the spatial distribution of road mortalities 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E1F3B98F-2816-43A1-9B63-04EDBA5231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3909E0B-28B9-4577-BC22-EDA2B8B935E0}"/>
              </a:ext>
            </a:extLst>
          </p:cNvPr>
          <p:cNvSpPr txBox="1"/>
          <p:nvPr/>
        </p:nvSpPr>
        <p:spPr>
          <a:xfrm>
            <a:off x="2903189" y="278606"/>
            <a:ext cx="1722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Wildlife Guard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31B2D2-01DD-4B80-A035-ABE52622A904}"/>
              </a:ext>
            </a:extLst>
          </p:cNvPr>
          <p:cNvSpPr txBox="1"/>
          <p:nvPr/>
        </p:nvSpPr>
        <p:spPr>
          <a:xfrm>
            <a:off x="5800460" y="304753"/>
            <a:ext cx="114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Fence End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E4720D-CCB0-4071-9B11-1B071B9BD7B1}"/>
              </a:ext>
            </a:extLst>
          </p:cNvPr>
          <p:cNvSpPr txBox="1"/>
          <p:nvPr/>
        </p:nvSpPr>
        <p:spPr>
          <a:xfrm>
            <a:off x="912039" y="278606"/>
            <a:ext cx="704769" cy="369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Gate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AEAC23-3DB3-44A2-B1AD-680C0A07D925}"/>
              </a:ext>
            </a:extLst>
          </p:cNvPr>
          <p:cNvSpPr txBox="1"/>
          <p:nvPr/>
        </p:nvSpPr>
        <p:spPr>
          <a:xfrm>
            <a:off x="3169378" y="3807897"/>
            <a:ext cx="1227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Wing Wall</a:t>
            </a:r>
          </a:p>
        </p:txBody>
      </p:sp>
    </p:spTree>
    <p:extLst>
      <p:ext uri="{BB962C8B-B14F-4D97-AF65-F5344CB8AC3E}">
        <p14:creationId xmlns:p14="http://schemas.microsoft.com/office/powerpoint/2010/main" val="2302386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2">
            <a:extLst>
              <a:ext uri="{FF2B5EF4-FFF2-40B4-BE49-F238E27FC236}">
                <a16:creationId xmlns:a16="http://schemas.microsoft.com/office/drawing/2014/main" id="{BD682E6D-6B2A-4E23-9DB2-A87CFD5EF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9" name="Group 68">
            <a:extLst>
              <a:ext uri="{FF2B5EF4-FFF2-40B4-BE49-F238E27FC236}">
                <a16:creationId xmlns:a16="http://schemas.microsoft.com/office/drawing/2014/main" id="{82818B62-F7FE-4423-B47F-BEADB95859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08D8F34A-2048-4710-885B-6020E3A52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2" name="Rectangle 5">
                <a:extLst>
                  <a:ext uri="{FF2B5EF4-FFF2-40B4-BE49-F238E27FC236}">
                    <a16:creationId xmlns:a16="http://schemas.microsoft.com/office/drawing/2014/main" id="{2BD59528-B946-437E-964B-E07B68C3956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6">
                <a:extLst>
                  <a:ext uri="{FF2B5EF4-FFF2-40B4-BE49-F238E27FC236}">
                    <a16:creationId xmlns:a16="http://schemas.microsoft.com/office/drawing/2014/main" id="{E501D201-A6EF-40DD-A904-37280298A27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7">
                <a:extLst>
                  <a:ext uri="{FF2B5EF4-FFF2-40B4-BE49-F238E27FC236}">
                    <a16:creationId xmlns:a16="http://schemas.microsoft.com/office/drawing/2014/main" id="{700C9926-C507-4642-A28B-4381982F27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8">
                <a:extLst>
                  <a:ext uri="{FF2B5EF4-FFF2-40B4-BE49-F238E27FC236}">
                    <a16:creationId xmlns:a16="http://schemas.microsoft.com/office/drawing/2014/main" id="{F9C0AC4B-084B-44C7-9BB3-84B1AA7A6E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9">
                <a:extLst>
                  <a:ext uri="{FF2B5EF4-FFF2-40B4-BE49-F238E27FC236}">
                    <a16:creationId xmlns:a16="http://schemas.microsoft.com/office/drawing/2014/main" id="{765B71B8-526D-4CE9-9B29-380B4A63D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10">
                <a:extLst>
                  <a:ext uri="{FF2B5EF4-FFF2-40B4-BE49-F238E27FC236}">
                    <a16:creationId xmlns:a16="http://schemas.microsoft.com/office/drawing/2014/main" id="{A5E131F6-E6F7-4C93-B2AC-6BEE7210A3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11">
                <a:extLst>
                  <a:ext uri="{FF2B5EF4-FFF2-40B4-BE49-F238E27FC236}">
                    <a16:creationId xmlns:a16="http://schemas.microsoft.com/office/drawing/2014/main" id="{36F8025F-A8BE-4215-AD98-F0E163D56E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Freeform 12">
                <a:extLst>
                  <a:ext uri="{FF2B5EF4-FFF2-40B4-BE49-F238E27FC236}">
                    <a16:creationId xmlns:a16="http://schemas.microsoft.com/office/drawing/2014/main" id="{3FEE64BF-FE95-4329-8B60-ADB566F8C4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0" name="Freeform 13">
                <a:extLst>
                  <a:ext uri="{FF2B5EF4-FFF2-40B4-BE49-F238E27FC236}">
                    <a16:creationId xmlns:a16="http://schemas.microsoft.com/office/drawing/2014/main" id="{742D24D5-73EA-4F42-A61D-FE001B1A9B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DC35DA0C-8EC9-48BE-A38B-B626CD2DB2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FFD82B19-6C16-4221-83B3-40342C74D9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Line 16">
                <a:extLst>
                  <a:ext uri="{FF2B5EF4-FFF2-40B4-BE49-F238E27FC236}">
                    <a16:creationId xmlns:a16="http://schemas.microsoft.com/office/drawing/2014/main" id="{91BC2DD8-6333-4604-A9AD-AF058EBC63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94" name="Freeform 17">
                <a:extLst>
                  <a:ext uri="{FF2B5EF4-FFF2-40B4-BE49-F238E27FC236}">
                    <a16:creationId xmlns:a16="http://schemas.microsoft.com/office/drawing/2014/main" id="{867B3042-26EF-40D4-BB69-1CE99C5691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8">
                <a:extLst>
                  <a:ext uri="{FF2B5EF4-FFF2-40B4-BE49-F238E27FC236}">
                    <a16:creationId xmlns:a16="http://schemas.microsoft.com/office/drawing/2014/main" id="{C54FD8EB-2552-4089-A064-A979E29F4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9">
                <a:extLst>
                  <a:ext uri="{FF2B5EF4-FFF2-40B4-BE49-F238E27FC236}">
                    <a16:creationId xmlns:a16="http://schemas.microsoft.com/office/drawing/2014/main" id="{B906D2FC-267D-4E9E-AB79-A3F9F71DD5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20">
                <a:extLst>
                  <a:ext uri="{FF2B5EF4-FFF2-40B4-BE49-F238E27FC236}">
                    <a16:creationId xmlns:a16="http://schemas.microsoft.com/office/drawing/2014/main" id="{0414425E-C29B-4586-B8DF-6868ECC2E1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Rectangle 21">
                <a:extLst>
                  <a:ext uri="{FF2B5EF4-FFF2-40B4-BE49-F238E27FC236}">
                    <a16:creationId xmlns:a16="http://schemas.microsoft.com/office/drawing/2014/main" id="{CDBE75E0-D1A8-46A2-BEAA-A0291988AD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22">
                <a:extLst>
                  <a:ext uri="{FF2B5EF4-FFF2-40B4-BE49-F238E27FC236}">
                    <a16:creationId xmlns:a16="http://schemas.microsoft.com/office/drawing/2014/main" id="{43D2C92D-C4E9-4828-9F80-084603E71A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23">
                <a:extLst>
                  <a:ext uri="{FF2B5EF4-FFF2-40B4-BE49-F238E27FC236}">
                    <a16:creationId xmlns:a16="http://schemas.microsoft.com/office/drawing/2014/main" id="{746EAB08-DCFC-4A40-99E8-E8E3ED92DCC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Freeform 24">
                <a:extLst>
                  <a:ext uri="{FF2B5EF4-FFF2-40B4-BE49-F238E27FC236}">
                    <a16:creationId xmlns:a16="http://schemas.microsoft.com/office/drawing/2014/main" id="{C11CD8F1-C1C6-4E75-AC97-3EDEF9F33E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2" name="Freeform 25">
                <a:extLst>
                  <a:ext uri="{FF2B5EF4-FFF2-40B4-BE49-F238E27FC236}">
                    <a16:creationId xmlns:a16="http://schemas.microsoft.com/office/drawing/2014/main" id="{2C0D5227-1C13-4FC8-B5E4-8F31CE08F1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26">
                <a:extLst>
                  <a:ext uri="{FF2B5EF4-FFF2-40B4-BE49-F238E27FC236}">
                    <a16:creationId xmlns:a16="http://schemas.microsoft.com/office/drawing/2014/main" id="{FCE27CDF-D928-46AC-AA53-9B9D3A2D5C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27">
                <a:extLst>
                  <a:ext uri="{FF2B5EF4-FFF2-40B4-BE49-F238E27FC236}">
                    <a16:creationId xmlns:a16="http://schemas.microsoft.com/office/drawing/2014/main" id="{CA2F8135-1DDF-47CC-9187-B929982C5D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8">
                <a:extLst>
                  <a:ext uri="{FF2B5EF4-FFF2-40B4-BE49-F238E27FC236}">
                    <a16:creationId xmlns:a16="http://schemas.microsoft.com/office/drawing/2014/main" id="{9F3AE01D-F193-4221-9EFA-B468752652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Freeform 29">
                <a:extLst>
                  <a:ext uri="{FF2B5EF4-FFF2-40B4-BE49-F238E27FC236}">
                    <a16:creationId xmlns:a16="http://schemas.microsoft.com/office/drawing/2014/main" id="{7808422C-2145-4A5B-BD80-D18FF720CB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30">
                <a:extLst>
                  <a:ext uri="{FF2B5EF4-FFF2-40B4-BE49-F238E27FC236}">
                    <a16:creationId xmlns:a16="http://schemas.microsoft.com/office/drawing/2014/main" id="{987F6D2E-7C49-41A2-9B29-C6E1A365F1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31">
                <a:extLst>
                  <a:ext uri="{FF2B5EF4-FFF2-40B4-BE49-F238E27FC236}">
                    <a16:creationId xmlns:a16="http://schemas.microsoft.com/office/drawing/2014/main" id="{26F1D2B4-D9F2-4D30-AF5B-E0F0F8B4FE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E8E1273E-EDE2-4A3A-B711-7C633D6F04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2" name="Freeform 32">
                <a:extLst>
                  <a:ext uri="{FF2B5EF4-FFF2-40B4-BE49-F238E27FC236}">
                    <a16:creationId xmlns:a16="http://schemas.microsoft.com/office/drawing/2014/main" id="{B63B0065-EB02-4B15-A2D1-8BF654B8A3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3" name="Freeform 33">
                <a:extLst>
                  <a:ext uri="{FF2B5EF4-FFF2-40B4-BE49-F238E27FC236}">
                    <a16:creationId xmlns:a16="http://schemas.microsoft.com/office/drawing/2014/main" id="{E57426CB-66F7-4E49-A669-66628242C9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4" name="Freeform 34">
                <a:extLst>
                  <a:ext uri="{FF2B5EF4-FFF2-40B4-BE49-F238E27FC236}">
                    <a16:creationId xmlns:a16="http://schemas.microsoft.com/office/drawing/2014/main" id="{13E7D034-6F93-4C3D-B0D4-5C7112065E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5" name="Freeform 35">
                <a:extLst>
                  <a:ext uri="{FF2B5EF4-FFF2-40B4-BE49-F238E27FC236}">
                    <a16:creationId xmlns:a16="http://schemas.microsoft.com/office/drawing/2014/main" id="{544587B9-2C96-4F49-9D32-4B9561513F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6" name="Freeform 36">
                <a:extLst>
                  <a:ext uri="{FF2B5EF4-FFF2-40B4-BE49-F238E27FC236}">
                    <a16:creationId xmlns:a16="http://schemas.microsoft.com/office/drawing/2014/main" id="{89C0C949-76C7-4C92-9296-CD1C2EF760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7" name="Freeform 37">
                <a:extLst>
                  <a:ext uri="{FF2B5EF4-FFF2-40B4-BE49-F238E27FC236}">
                    <a16:creationId xmlns:a16="http://schemas.microsoft.com/office/drawing/2014/main" id="{88A24927-AAB9-451E-B0A0-A405AA62A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8" name="Freeform 38">
                <a:extLst>
                  <a:ext uri="{FF2B5EF4-FFF2-40B4-BE49-F238E27FC236}">
                    <a16:creationId xmlns:a16="http://schemas.microsoft.com/office/drawing/2014/main" id="{EB081E7B-E0CD-441B-B79D-E93D2AEBD6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79" name="Freeform 39">
                <a:extLst>
                  <a:ext uri="{FF2B5EF4-FFF2-40B4-BE49-F238E27FC236}">
                    <a16:creationId xmlns:a16="http://schemas.microsoft.com/office/drawing/2014/main" id="{7D5730F8-66D4-4B1F-B8ED-FF90B6DF2D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0" name="Freeform 40">
                <a:extLst>
                  <a:ext uri="{FF2B5EF4-FFF2-40B4-BE49-F238E27FC236}">
                    <a16:creationId xmlns:a16="http://schemas.microsoft.com/office/drawing/2014/main" id="{889A6C05-5677-4961-9C01-68C74E42B7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Rectangle 41">
                <a:extLst>
                  <a:ext uri="{FF2B5EF4-FFF2-40B4-BE49-F238E27FC236}">
                    <a16:creationId xmlns:a16="http://schemas.microsoft.com/office/drawing/2014/main" id="{8C7CB0DC-7079-4F28-81F7-057DE28ED8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C0E44F-4C40-4851-8E30-38D22FCF9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685529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Preliminary analysis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1D480F-ECD7-4141-AD2A-F96BFB865F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1412" y="2249486"/>
            <a:ext cx="4797425" cy="3971925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Conducted Emerging Hot Spot Analysis in ArcGIS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Converts Shapefile to </a:t>
            </a:r>
            <a:r>
              <a:rPr lang="en-US" dirty="0" err="1"/>
              <a:t>NetCDF</a:t>
            </a:r>
            <a:r>
              <a:rPr lang="en-US" dirty="0"/>
              <a:t> based on user defined spatial and temporal blocks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Conducts hot spot analysis using the Gi* statistic on each time slice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Conducts Mann-Kendell time series analysis to look at trends in z-scores over time</a:t>
            </a:r>
          </a:p>
          <a:p>
            <a:pPr lvl="1">
              <a:lnSpc>
                <a:spcPct val="110000"/>
              </a:lnSpc>
            </a:pPr>
            <a:endParaRPr lang="en-US" sz="1800" dirty="0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5742C426-FCE7-4673-BC1D-7E7D3A5FD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7E1EAF-88A7-40FE-BE15-BB67B779BE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145" y="310889"/>
            <a:ext cx="2364317" cy="1426471"/>
          </a:xfrm>
          <a:prstGeom prst="rect">
            <a:avLst/>
          </a:prstGeom>
        </p:spPr>
      </p:pic>
      <p:sp useBgFill="1">
        <p:nvSpPr>
          <p:cNvPr id="112" name="Rectangle 111">
            <a:extLst>
              <a:ext uri="{FF2B5EF4-FFF2-40B4-BE49-F238E27FC236}">
                <a16:creationId xmlns:a16="http://schemas.microsoft.com/office/drawing/2014/main" id="{10C239E5-48CB-4DB3-A778-3A01C488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9C44E3-5CBC-418D-A2B4-1FCB4E1F2FB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874" y="3550789"/>
            <a:ext cx="5820232" cy="3201124"/>
          </a:xfrm>
          <a:prstGeom prst="rect">
            <a:avLst/>
          </a:prstGeom>
        </p:spPr>
      </p:pic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8D450192-3830-4F04-A1C0-F684D80AB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CE5426-64BC-4890-B12F-4B110EB739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89720" y="405753"/>
            <a:ext cx="2988360" cy="13792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73F1A4-9FAB-47E9-9F6B-B6C5F49459F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692" t="9907" r="13906" b="6892"/>
          <a:stretch/>
        </p:blipFill>
        <p:spPr>
          <a:xfrm>
            <a:off x="9189720" y="1849202"/>
            <a:ext cx="2991116" cy="140060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A8A1A14-0701-48D6-BC56-5A11CD21031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29293" y="1730375"/>
            <a:ext cx="1988019" cy="163825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DCDD082-6F97-44AD-A42C-B50EC2D04B4B}"/>
              </a:ext>
            </a:extLst>
          </p:cNvPr>
          <p:cNvSpPr txBox="1"/>
          <p:nvPr/>
        </p:nvSpPr>
        <p:spPr>
          <a:xfrm>
            <a:off x="9286430" y="61276"/>
            <a:ext cx="2615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Process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0A6AD64-6880-453B-9C58-25BF13C0D36A}"/>
              </a:ext>
            </a:extLst>
          </p:cNvPr>
          <p:cNvCxnSpPr>
            <a:cxnSpLocks/>
          </p:cNvCxnSpPr>
          <p:nvPr/>
        </p:nvCxnSpPr>
        <p:spPr>
          <a:xfrm>
            <a:off x="10683900" y="1635125"/>
            <a:ext cx="0" cy="322263"/>
          </a:xfrm>
          <a:prstGeom prst="straightConnector1">
            <a:avLst/>
          </a:prstGeom>
          <a:ln w="38100">
            <a:solidFill>
              <a:srgbClr val="59A7D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671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B23D1-FAE9-4572-BF37-48C37D3AD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/>
          <a:lstStyle/>
          <a:p>
            <a:r>
              <a:rPr lang="en-US" dirty="0"/>
              <a:t>Flaws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A4D1A-91AD-4DFD-80D0-90B026569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68" y="1690689"/>
            <a:ext cx="11237976" cy="4403520"/>
          </a:xfrm>
        </p:spPr>
        <p:txBody>
          <a:bodyPr>
            <a:normAutofit/>
          </a:bodyPr>
          <a:lstStyle/>
          <a:p>
            <a:r>
              <a:rPr lang="en-US" dirty="0"/>
              <a:t>Defines bins with no data throughout all time series bins as </a:t>
            </a:r>
            <a:r>
              <a:rPr lang="en-US" dirty="0" err="1"/>
              <a:t>NaN</a:t>
            </a:r>
            <a:endParaRPr lang="en-US" dirty="0"/>
          </a:p>
          <a:p>
            <a:pPr lvl="1"/>
            <a:r>
              <a:rPr lang="en-US" dirty="0"/>
              <a:t>Excluded from analysis</a:t>
            </a:r>
          </a:p>
          <a:p>
            <a:r>
              <a:rPr lang="en-US" dirty="0"/>
              <a:t>These “gaps” are places </a:t>
            </a:r>
            <a:br>
              <a:rPr lang="en-US" dirty="0"/>
            </a:br>
            <a:r>
              <a:rPr lang="en-US" dirty="0"/>
              <a:t>with no identified </a:t>
            </a:r>
            <a:br>
              <a:rPr lang="en-US" dirty="0"/>
            </a:br>
            <a:r>
              <a:rPr lang="en-US" dirty="0"/>
              <a:t>mortalities so are true </a:t>
            </a:r>
            <a:br>
              <a:rPr lang="en-US" dirty="0"/>
            </a:br>
            <a:r>
              <a:rPr lang="en-US" dirty="0"/>
              <a:t>zeros</a:t>
            </a:r>
          </a:p>
          <a:p>
            <a:r>
              <a:rPr lang="en-US" dirty="0"/>
              <a:t>No easy way to “tell” </a:t>
            </a:r>
            <a:br>
              <a:rPr lang="en-US" dirty="0"/>
            </a:br>
            <a:r>
              <a:rPr lang="en-US" dirty="0"/>
              <a:t>ArcGIS that </a:t>
            </a:r>
            <a:r>
              <a:rPr lang="en-US" dirty="0" err="1"/>
              <a:t>NaN</a:t>
            </a:r>
            <a:r>
              <a:rPr lang="en-US" dirty="0"/>
              <a:t> = 0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320D08E6-FB35-4E9B-9991-016A5A489F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088" y="2422944"/>
            <a:ext cx="8058911" cy="4435056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0B0E47EE-A962-47D7-A8C4-A4CFD44F2AB9}"/>
              </a:ext>
            </a:extLst>
          </p:cNvPr>
          <p:cNvSpPr/>
          <p:nvPr/>
        </p:nvSpPr>
        <p:spPr>
          <a:xfrm>
            <a:off x="8306411" y="3429000"/>
            <a:ext cx="362102" cy="33675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9883AB8-7232-4228-A897-47338B4546F4}"/>
              </a:ext>
            </a:extLst>
          </p:cNvPr>
          <p:cNvSpPr/>
          <p:nvPr/>
        </p:nvSpPr>
        <p:spPr>
          <a:xfrm>
            <a:off x="5776571" y="4925568"/>
            <a:ext cx="362102" cy="33675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50D6EBD-45EE-4151-95E0-2DB4BC1A8714}"/>
              </a:ext>
            </a:extLst>
          </p:cNvPr>
          <p:cNvSpPr/>
          <p:nvPr/>
        </p:nvSpPr>
        <p:spPr>
          <a:xfrm>
            <a:off x="9985859" y="3260622"/>
            <a:ext cx="362102" cy="336755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13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ark room&#10;&#10;Description automatically generated">
            <a:extLst>
              <a:ext uri="{FF2B5EF4-FFF2-40B4-BE49-F238E27FC236}">
                <a16:creationId xmlns:a16="http://schemas.microsoft.com/office/drawing/2014/main" id="{B1C384BE-82FB-4DAD-8D91-86F52E2EBE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C1007E-F875-426D-876C-20976CA80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999" y="618518"/>
            <a:ext cx="9144000" cy="1478570"/>
          </a:xfrm>
        </p:spPr>
        <p:txBody>
          <a:bodyPr/>
          <a:lstStyle/>
          <a:p>
            <a:r>
              <a:rPr lang="en-US" dirty="0"/>
              <a:t>Proposed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4F040-2420-4894-9C00-8FC3CD729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249487"/>
            <a:ext cx="9143999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Identify packages and tools that conduct the parts of this analysis in Python</a:t>
            </a:r>
          </a:p>
          <a:p>
            <a:pPr lvl="1"/>
            <a:r>
              <a:rPr lang="en-US" dirty="0"/>
              <a:t>Converting data to a </a:t>
            </a:r>
            <a:r>
              <a:rPr lang="en-US" dirty="0" err="1"/>
              <a:t>NetCDF</a:t>
            </a:r>
            <a:r>
              <a:rPr lang="en-US" dirty="0"/>
              <a:t> file type</a:t>
            </a:r>
          </a:p>
          <a:p>
            <a:pPr lvl="1"/>
            <a:r>
              <a:rPr lang="en-US" dirty="0"/>
              <a:t>Hot spot analysis</a:t>
            </a:r>
          </a:p>
          <a:p>
            <a:pPr lvl="1"/>
            <a:r>
              <a:rPr lang="en-US" dirty="0"/>
              <a:t>Mann-Kendall analysis</a:t>
            </a:r>
          </a:p>
          <a:p>
            <a:endParaRPr lang="en-US" dirty="0"/>
          </a:p>
          <a:p>
            <a:r>
              <a:rPr lang="en-US" dirty="0"/>
              <a:t>Develop a program that will conduct the analysis with no data cells as true zeros instead of </a:t>
            </a:r>
            <a:r>
              <a:rPr lang="en-US" dirty="0" err="1"/>
              <a:t>NaNs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555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4BFB9-430E-4A8F-92B0-6DE3675C2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pic>
        <p:nvPicPr>
          <p:cNvPr id="5" name="Content Placeholder 4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59DA626B-F9FF-4260-9C3B-A20465AC28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417"/>
          <a:stretch/>
        </p:blipFill>
        <p:spPr>
          <a:xfrm>
            <a:off x="5191432" y="-5165"/>
            <a:ext cx="6001433" cy="6863166"/>
          </a:xfrm>
        </p:spPr>
      </p:pic>
    </p:spTree>
    <p:extLst>
      <p:ext uri="{BB962C8B-B14F-4D97-AF65-F5344CB8AC3E}">
        <p14:creationId xmlns:p14="http://schemas.microsoft.com/office/powerpoint/2010/main" val="9232117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92</TotalTime>
  <Words>221</Words>
  <Application>Microsoft Office PowerPoint</Application>
  <PresentationFormat>Widescreen</PresentationFormat>
  <Paragraphs>37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Updating emerging hot spot analysis to account for true zero values </vt:lpstr>
      <vt:lpstr>Background</vt:lpstr>
      <vt:lpstr>Mortality distribution changes</vt:lpstr>
      <vt:lpstr>Preliminary analysis</vt:lpstr>
      <vt:lpstr>Flaws</vt:lpstr>
      <vt:lpstr>Proposed analysis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Updating emerging hot spot analysis for wildlife road mortalities</dc:title>
  <dc:creator>Thomas Yamashita</dc:creator>
  <cp:lastModifiedBy>Thomas Yamashita</cp:lastModifiedBy>
  <cp:revision>12</cp:revision>
  <dcterms:created xsi:type="dcterms:W3CDTF">2019-03-04T19:34:02Z</dcterms:created>
  <dcterms:modified xsi:type="dcterms:W3CDTF">2019-03-04T21:11:45Z</dcterms:modified>
</cp:coreProperties>
</file>